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6" r:id="rId1"/>
  </p:sldMasterIdLst>
  <p:sldIdLst>
    <p:sldId id="256" r:id="rId2"/>
  </p:sldIdLst>
  <p:sldSz cx="51206400" cy="512064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70944E-E7FD-E858-B8AD-40085C955E2D}" v="179" dt="2020-05-09T15:11:40.125"/>
    <p1510:client id="{070D2650-D564-3BC1-52D7-763C0A7B594D}" v="144" dt="2020-05-17T23:16:35.637"/>
    <p1510:client id="{0CEF2748-FCFE-4AC8-9E00-1444D1AC6437}" v="11" dt="2020-04-13T20:16:18.059"/>
    <p1510:client id="{34F7BEB3-8ED1-3970-9A29-DC556D4B423C}" v="242" dt="2020-05-17T23:45:03.315"/>
    <p1510:client id="{3AEDD078-3D68-8837-6502-2B7E5B1C33AC}" v="90" dt="2020-05-14T16:22:36.390"/>
    <p1510:client id="{3C9273A7-E389-C775-A415-6678C093BB54}" v="118" dt="2020-04-22T13:50:08.909"/>
    <p1510:client id="{472222E9-8F6D-CD86-1DAE-CD439F4B7803}" v="182" dt="2020-05-14T00:01:21.206"/>
    <p1510:client id="{5C580BBC-FC0B-2DD4-DFB7-3A6079C2C637}" v="1040" dt="2020-05-09T16:54:45.447"/>
    <p1510:client id="{5D545A45-041B-CA90-C865-64144772CAF2}" v="171" dt="2020-05-18T00:00:22.959"/>
    <p1510:client id="{615FE989-7913-BF1A-85D7-B20511D8EB92}" v="418" dt="2020-04-22T13:36:58.604"/>
    <p1510:client id="{74939E90-6E35-5A6F-B15F-864DB7E860F8}" v="31" dt="2020-05-09T15:43:14.459"/>
    <p1510:client id="{982F9CF8-8AE0-9CB7-E178-F1B0D446F3FF}" v="10" dt="2020-05-18T15:26:07.505"/>
    <p1510:client id="{9E8D0453-6A21-B314-432A-8C30B0F8F177}" v="2" dt="2020-04-20T10:33:33.174"/>
    <p1510:client id="{A11A2606-4AA3-E43A-B8EC-D13E16FF0738}" v="10" dt="2020-05-18T10:46:01.685"/>
    <p1510:client id="{A55F0441-CB4B-17F1-02BD-EC885F8D86CF}" v="41" dt="2020-04-13T20:42:59.608"/>
    <p1510:client id="{A596EA72-2798-EBCC-AB22-7A7C021A4FF8}" v="39" dt="2020-05-17T21:02:34.925"/>
    <p1510:client id="{A9478F14-D8E5-80D0-B226-F2FA59E65A5B}" v="35" dt="2020-05-17T21:52:06.863"/>
    <p1510:client id="{C581B6B4-E6DD-C2AA-04DE-AD9BD4502D1E}" v="13" dt="2020-05-14T15:45:02.463"/>
    <p1510:client id="{CF987E3A-1102-C04F-92B3-7C7FCEABDEC7}" v="1008" dt="2020-05-14T15:35:14.772"/>
    <p1510:client id="{D008FBFE-C039-363C-DE41-EC89CE2C7922}" v="119" dt="2020-04-22T13:11:57.766"/>
    <p1510:client id="{D2B2C04F-CC12-4778-34DF-79D7D83A207F}" v="39" dt="2020-05-14T16:02:21.407"/>
    <p1510:client id="{D58C0066-9F92-5521-1192-7B5E2D3AF80E}" v="98" dt="2020-05-18T15:55:27.607"/>
    <p1510:client id="{E6A7B0B9-3433-AE22-2E55-C91550258972}" v="329" dt="2020-05-18T15:14:09.099"/>
    <p1510:client id="{EAA48E1E-538B-D839-2B14-6EFAF36A394B}" v="1348" dt="2020-04-14T16:57:03.036"/>
    <p1510:client id="{F27F4344-8B9C-2612-5AD7-57DF4874F7F7}" v="116" dt="2020-05-18T00:15:39.691"/>
    <p1510:client id="{FDEAE3F1-C5A5-2DB8-6095-D434D04EB3FA}" v="4" dt="2020-05-18T11:00:12.3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 d="100"/>
          <a:sy n="11" d="100"/>
        </p:scale>
        <p:origin x="2226"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8380311"/>
            <a:ext cx="43525440" cy="17827413"/>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6400800" y="26895217"/>
            <a:ext cx="38404800" cy="1236302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94568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136716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3" y="2726267"/>
            <a:ext cx="11041380" cy="4339505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20443" y="2726267"/>
            <a:ext cx="32484060" cy="433950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16148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36841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3" y="12766055"/>
            <a:ext cx="44165520" cy="21300436"/>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3493773" y="34268002"/>
            <a:ext cx="44165520" cy="11201396"/>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272194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20440" y="13631334"/>
            <a:ext cx="21762720" cy="324899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923240" y="13631334"/>
            <a:ext cx="21762720" cy="324899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96950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726278"/>
            <a:ext cx="44165520" cy="9897537"/>
          </a:xfrm>
        </p:spPr>
        <p:txBody>
          <a:bodyPr/>
          <a:lstStyle/>
          <a:p>
            <a:r>
              <a:rPr lang="en-US"/>
              <a:t>Click to edit Master title style</a:t>
            </a:r>
          </a:p>
        </p:txBody>
      </p:sp>
      <p:sp>
        <p:nvSpPr>
          <p:cNvPr id="3" name="Text Placeholder 2"/>
          <p:cNvSpPr>
            <a:spLocks noGrp="1"/>
          </p:cNvSpPr>
          <p:nvPr>
            <p:ph type="body" idx="1"/>
          </p:nvPr>
        </p:nvSpPr>
        <p:spPr>
          <a:xfrm>
            <a:off x="3527115" y="12552684"/>
            <a:ext cx="21662704" cy="61518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527115" y="18704560"/>
            <a:ext cx="21662704" cy="275115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923243" y="12552684"/>
            <a:ext cx="21769390" cy="61518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5923243" y="18704560"/>
            <a:ext cx="21769390" cy="275115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5/29/2020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81627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5/29/2020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23678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69664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3413760"/>
            <a:ext cx="16515397" cy="1194816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21769390" y="7372785"/>
            <a:ext cx="25923240" cy="363897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527110" y="15361920"/>
            <a:ext cx="16515397" cy="2845985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58612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3413760"/>
            <a:ext cx="16515397" cy="1194816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21769390" y="7372785"/>
            <a:ext cx="25923240" cy="3638973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3527110" y="15361920"/>
            <a:ext cx="16515397" cy="2845985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42740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2726278"/>
            <a:ext cx="44165520" cy="989753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520440" y="13631334"/>
            <a:ext cx="44165520" cy="324899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520440" y="47460758"/>
            <a:ext cx="11521440" cy="2726267"/>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5/29/2020</a:t>
            </a:fld>
            <a:endParaRPr lang="en-US"/>
          </a:p>
        </p:txBody>
      </p:sp>
      <p:sp>
        <p:nvSpPr>
          <p:cNvPr id="5" name="Footer Placeholder 4"/>
          <p:cNvSpPr>
            <a:spLocks noGrp="1"/>
          </p:cNvSpPr>
          <p:nvPr>
            <p:ph type="ftr" sz="quarter" idx="3"/>
          </p:nvPr>
        </p:nvSpPr>
        <p:spPr>
          <a:xfrm>
            <a:off x="16962120" y="47460758"/>
            <a:ext cx="17282160" cy="27262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47460758"/>
            <a:ext cx="11521440" cy="2726267"/>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19346849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gazeteduvar.com.tr/" TargetMode="External"/><Relationship Id="rId3" Type="http://schemas.openxmlformats.org/officeDocument/2006/relationships/image" Target="../media/image2.png"/><Relationship Id="rId7" Type="http://schemas.openxmlformats.org/officeDocument/2006/relationships/hyperlink" Target="https://www.mentalup.net/blog/disleksi-okuma-ve-ogrenme-bozuklugu"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160;https:/basamakozelegitim.com/disleksi/disleksi-egitimi/" TargetMode="External"/><Relationship Id="rId5" Type="http://schemas.openxmlformats.org/officeDocument/2006/relationships/image" Target="../media/image4.png"/><Relationship Id="rId10" Type="http://schemas.openxmlformats.org/officeDocument/2006/relationships/image" Target="../media/image5.png"/><Relationship Id="rId4" Type="http://schemas.openxmlformats.org/officeDocument/2006/relationships/image" Target="../media/image3.png"/><Relationship Id="rId9" Type="http://schemas.openxmlformats.org/officeDocument/2006/relationships/hyperlink" Target="https://www.psikiyatricocuk.com/ogrenme-bozuklugu-disleksi-olcum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pic>
        <p:nvPicPr>
          <p:cNvPr id="5" name="Resim 5" descr="çizim içeren bir resim&#10;&#10;Çok yüksek güvenilirlikle oluşturulmuş açıklama">
            <a:extLst>
              <a:ext uri="{FF2B5EF4-FFF2-40B4-BE49-F238E27FC236}">
                <a16:creationId xmlns:a16="http://schemas.microsoft.com/office/drawing/2014/main" id="{58F26B64-8E3F-45BF-9C5B-4583DF771FB9}"/>
              </a:ext>
            </a:extLst>
          </p:cNvPr>
          <p:cNvPicPr>
            <a:picLocks noChangeAspect="1"/>
          </p:cNvPicPr>
          <p:nvPr/>
        </p:nvPicPr>
        <p:blipFill>
          <a:blip r:embed="rId2"/>
          <a:stretch>
            <a:fillRect/>
          </a:stretch>
        </p:blipFill>
        <p:spPr>
          <a:xfrm>
            <a:off x="1552447" y="602225"/>
            <a:ext cx="6256569" cy="6363920"/>
          </a:xfrm>
          <a:prstGeom prst="rect">
            <a:avLst/>
          </a:prstGeom>
        </p:spPr>
      </p:pic>
      <p:pic>
        <p:nvPicPr>
          <p:cNvPr id="6" name="Resim 6" descr="çizim içeren bir resim&#10;&#10;Çok yüksek güvenilirlikle oluşturulmuş açıklama">
            <a:extLst>
              <a:ext uri="{FF2B5EF4-FFF2-40B4-BE49-F238E27FC236}">
                <a16:creationId xmlns:a16="http://schemas.microsoft.com/office/drawing/2014/main" id="{548BDE41-2E3F-4D34-B11C-6D4E1F5BDE9E}"/>
              </a:ext>
            </a:extLst>
          </p:cNvPr>
          <p:cNvPicPr>
            <a:picLocks noChangeAspect="1"/>
          </p:cNvPicPr>
          <p:nvPr/>
        </p:nvPicPr>
        <p:blipFill>
          <a:blip r:embed="rId2"/>
          <a:stretch>
            <a:fillRect/>
          </a:stretch>
        </p:blipFill>
        <p:spPr>
          <a:xfrm>
            <a:off x="43995690" y="602226"/>
            <a:ext cx="6397324" cy="6397323"/>
          </a:xfrm>
          <a:prstGeom prst="rect">
            <a:avLst/>
          </a:prstGeom>
        </p:spPr>
      </p:pic>
      <p:sp>
        <p:nvSpPr>
          <p:cNvPr id="18" name="Metin kutusu 17">
            <a:extLst>
              <a:ext uri="{FF2B5EF4-FFF2-40B4-BE49-F238E27FC236}">
                <a16:creationId xmlns:a16="http://schemas.microsoft.com/office/drawing/2014/main" id="{BC529907-B670-4FD1-A374-72BB2266A764}"/>
              </a:ext>
            </a:extLst>
          </p:cNvPr>
          <p:cNvSpPr txBox="1"/>
          <p:nvPr/>
        </p:nvSpPr>
        <p:spPr>
          <a:xfrm>
            <a:off x="19373668" y="1601359"/>
            <a:ext cx="14896608"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9600" b="1"/>
              <a:t>DİSLEKSİ PROBLEMİ</a:t>
            </a:r>
            <a:endParaRPr lang="tr-TR" sz="9600" b="1">
              <a:cs typeface="Calibri"/>
            </a:endParaRPr>
          </a:p>
        </p:txBody>
      </p:sp>
      <p:sp>
        <p:nvSpPr>
          <p:cNvPr id="2" name="Metin kutusu 1">
            <a:extLst>
              <a:ext uri="{FF2B5EF4-FFF2-40B4-BE49-F238E27FC236}">
                <a16:creationId xmlns:a16="http://schemas.microsoft.com/office/drawing/2014/main" id="{C4CF0D7D-9C72-40E5-87F0-7C65CAFF1A20}"/>
              </a:ext>
            </a:extLst>
          </p:cNvPr>
          <p:cNvSpPr txBox="1"/>
          <p:nvPr/>
        </p:nvSpPr>
        <p:spPr>
          <a:xfrm>
            <a:off x="16717034" y="3797061"/>
            <a:ext cx="12190082"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7200" b="1">
                <a:cs typeface="Calibri"/>
              </a:rPr>
              <a:t>İbrahim YILMAZ 190203002</a:t>
            </a:r>
          </a:p>
        </p:txBody>
      </p:sp>
      <p:sp>
        <p:nvSpPr>
          <p:cNvPr id="20" name="Metin kutusu 19">
            <a:extLst>
              <a:ext uri="{FF2B5EF4-FFF2-40B4-BE49-F238E27FC236}">
                <a16:creationId xmlns:a16="http://schemas.microsoft.com/office/drawing/2014/main" id="{C82F5D15-4FA7-4366-93DD-D703122662F9}"/>
              </a:ext>
            </a:extLst>
          </p:cNvPr>
          <p:cNvSpPr txBox="1"/>
          <p:nvPr/>
        </p:nvSpPr>
        <p:spPr>
          <a:xfrm>
            <a:off x="14888173" y="5832833"/>
            <a:ext cx="28078022"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8000"/>
              <a:t>Celal Bayar </a:t>
            </a:r>
            <a:r>
              <a:rPr lang="tr-TR" sz="8000" err="1"/>
              <a:t>Üniv</a:t>
            </a:r>
            <a:r>
              <a:rPr lang="tr-TR" sz="8000"/>
              <a:t>. Fen Edebiyat  Fak. Kimya Bölümü MANİSA</a:t>
            </a:r>
            <a:endParaRPr lang="tr-TR" sz="8000">
              <a:cs typeface="Calibri"/>
            </a:endParaRPr>
          </a:p>
        </p:txBody>
      </p:sp>
      <p:sp>
        <p:nvSpPr>
          <p:cNvPr id="3" name="Metin kutusu 2">
            <a:extLst>
              <a:ext uri="{FF2B5EF4-FFF2-40B4-BE49-F238E27FC236}">
                <a16:creationId xmlns:a16="http://schemas.microsoft.com/office/drawing/2014/main" id="{40286983-F8D3-49B1-90D8-0D7681A8A2DC}"/>
              </a:ext>
            </a:extLst>
          </p:cNvPr>
          <p:cNvSpPr txBox="1"/>
          <p:nvPr/>
        </p:nvSpPr>
        <p:spPr>
          <a:xfrm flipV="1">
            <a:off x="1531857" y="9854309"/>
            <a:ext cx="1298447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tr-TR">
                <a:cs typeface="Calibri"/>
              </a:rPr>
              <a:t>giriş</a:t>
            </a:r>
          </a:p>
        </p:txBody>
      </p:sp>
      <p:sp>
        <p:nvSpPr>
          <p:cNvPr id="8" name="Metin kutusu 7">
            <a:extLst>
              <a:ext uri="{FF2B5EF4-FFF2-40B4-BE49-F238E27FC236}">
                <a16:creationId xmlns:a16="http://schemas.microsoft.com/office/drawing/2014/main" id="{0D0233CC-34CE-4A74-9A77-1E6F64C38E9E}"/>
              </a:ext>
            </a:extLst>
          </p:cNvPr>
          <p:cNvSpPr txBox="1"/>
          <p:nvPr/>
        </p:nvSpPr>
        <p:spPr>
          <a:xfrm>
            <a:off x="2248357" y="8630848"/>
            <a:ext cx="44291805" cy="58785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4000" b="1">
                <a:cs typeface="Calibri"/>
              </a:rPr>
              <a:t>GİRİŞ</a:t>
            </a:r>
          </a:p>
          <a:p>
            <a:r>
              <a:rPr lang="tr-TR" sz="4800">
                <a:ea typeface="+mn-lt"/>
                <a:cs typeface="+mn-lt"/>
              </a:rPr>
              <a:t> </a:t>
            </a:r>
            <a:r>
              <a:rPr lang="tr-TR" sz="4800">
                <a:latin typeface="Arial"/>
                <a:ea typeface="+mn-lt"/>
                <a:cs typeface="+mn-lt"/>
              </a:rPr>
              <a:t>Kişinin normal veya üstün zeka düzeyinde olmasına rağmen okuma, yazma ve dil becerilerinde problem yaşamasına sebep olan özel öğrenme </a:t>
            </a:r>
            <a:r>
              <a:rPr lang="tr-TR" sz="4800" err="1">
                <a:latin typeface="Arial"/>
                <a:ea typeface="+mn-lt"/>
                <a:cs typeface="+mn-lt"/>
              </a:rPr>
              <a:t>bozukluğudur.Sağlıklı</a:t>
            </a:r>
            <a:r>
              <a:rPr lang="tr-TR" sz="4800">
                <a:latin typeface="Arial"/>
                <a:ea typeface="+mn-lt"/>
                <a:cs typeface="+mn-lt"/>
              </a:rPr>
              <a:t> bir bireyde konuşmanın yönetilmesi beynin sol ön lobu ile gerçekleşirken </a:t>
            </a:r>
            <a:r>
              <a:rPr lang="tr-TR" sz="4800" err="1">
                <a:latin typeface="Arial"/>
                <a:ea typeface="+mn-lt"/>
                <a:cs typeface="+mn-lt"/>
              </a:rPr>
              <a:t>disleksi</a:t>
            </a:r>
            <a:r>
              <a:rPr lang="tr-TR" sz="4800">
                <a:latin typeface="Arial"/>
                <a:ea typeface="+mn-lt"/>
                <a:cs typeface="+mn-lt"/>
              </a:rPr>
              <a:t> hastalarında bu lobu kullanma zorluğu çekildiğinden konuşmada anormallikler görülmeye başlar. Konuşma problemi çeken hastalarda aşırı hızlı veya yavaş konuşma görülebilir. </a:t>
            </a:r>
            <a:r>
              <a:rPr lang="tr-TR" sz="4800" err="1">
                <a:latin typeface="Arial"/>
                <a:ea typeface="+mn-lt"/>
                <a:cs typeface="+mn-lt"/>
              </a:rPr>
              <a:t>Disleksi</a:t>
            </a:r>
            <a:r>
              <a:rPr lang="tr-TR" sz="4800">
                <a:latin typeface="Arial"/>
                <a:ea typeface="+mn-lt"/>
                <a:cs typeface="+mn-lt"/>
              </a:rPr>
              <a:t> ne demek denildiği zaman kimi bilim insanlarınca "kelime körlüğü" olarak nitelendirildiği görülür. </a:t>
            </a:r>
            <a:r>
              <a:rPr lang="tr-TR" sz="4800" err="1">
                <a:latin typeface="Arial"/>
                <a:ea typeface="+mn-lt"/>
                <a:cs typeface="+mn-lt"/>
              </a:rPr>
              <a:t>Disleksili</a:t>
            </a:r>
            <a:r>
              <a:rPr lang="tr-TR" sz="4800">
                <a:latin typeface="Arial"/>
                <a:ea typeface="+mn-lt"/>
                <a:cs typeface="+mn-lt"/>
              </a:rPr>
              <a:t> bireyler genelde zeki ve çalışkan olmalarıyla ön plana çıkar. Ancak </a:t>
            </a:r>
            <a:r>
              <a:rPr lang="tr-TR" sz="4800" err="1">
                <a:latin typeface="Arial"/>
                <a:ea typeface="+mn-lt"/>
                <a:cs typeface="+mn-lt"/>
              </a:rPr>
              <a:t>disleksi</a:t>
            </a:r>
            <a:r>
              <a:rPr lang="tr-TR" sz="4800">
                <a:latin typeface="Arial"/>
                <a:ea typeface="+mn-lt"/>
                <a:cs typeface="+mn-lt"/>
              </a:rPr>
              <a:t> problemi olan hastaların beyni kelimeleri farklı işlediği için, bu durum kelimelerin çözümlenmesini, hecelenmesini ve tanınmasını güçleştirir. Bozukluğun bilim adamlarına en çok zorluk çıkaran yönlerinden biri de bu özelliği taşıyan çocukların hiçbirinin birbiriyle tam bir benzerlik içinde olmaması. Bu bozukluğu taşıyanların en belirgin özelliği aynı yaş ve zekâ düzeyindeki diğer çocuklara kıyasla okuma düzeylerinin daha düşük olmasıdır.</a:t>
            </a:r>
            <a:endParaRPr lang="tr-TR" sz="4800">
              <a:latin typeface="Arial"/>
              <a:cs typeface="Arial"/>
            </a:endParaRPr>
          </a:p>
        </p:txBody>
      </p:sp>
      <p:pic>
        <p:nvPicPr>
          <p:cNvPr id="9" name="Resim 9">
            <a:extLst>
              <a:ext uri="{FF2B5EF4-FFF2-40B4-BE49-F238E27FC236}">
                <a16:creationId xmlns:a16="http://schemas.microsoft.com/office/drawing/2014/main" id="{5DA4609E-CED8-4CC9-8F9A-C2EE045131B2}"/>
              </a:ext>
            </a:extLst>
          </p:cNvPr>
          <p:cNvPicPr>
            <a:picLocks noChangeAspect="1"/>
          </p:cNvPicPr>
          <p:nvPr/>
        </p:nvPicPr>
        <p:blipFill>
          <a:blip r:embed="rId3"/>
          <a:stretch>
            <a:fillRect/>
          </a:stretch>
        </p:blipFill>
        <p:spPr>
          <a:xfrm>
            <a:off x="2693238" y="20506316"/>
            <a:ext cx="10212073" cy="6297953"/>
          </a:xfrm>
          <a:prstGeom prst="rect">
            <a:avLst/>
          </a:prstGeom>
        </p:spPr>
      </p:pic>
      <p:pic>
        <p:nvPicPr>
          <p:cNvPr id="4" name="Resim 6">
            <a:extLst>
              <a:ext uri="{FF2B5EF4-FFF2-40B4-BE49-F238E27FC236}">
                <a16:creationId xmlns:a16="http://schemas.microsoft.com/office/drawing/2014/main" id="{235F8F6C-A139-4A59-BBB6-7F5849EB9AAC}"/>
              </a:ext>
            </a:extLst>
          </p:cNvPr>
          <p:cNvPicPr>
            <a:picLocks noChangeAspect="1"/>
          </p:cNvPicPr>
          <p:nvPr/>
        </p:nvPicPr>
        <p:blipFill>
          <a:blip r:embed="rId4"/>
          <a:stretch>
            <a:fillRect/>
          </a:stretch>
        </p:blipFill>
        <p:spPr>
          <a:xfrm>
            <a:off x="18952589" y="19556094"/>
            <a:ext cx="9914320" cy="7670496"/>
          </a:xfrm>
          <a:prstGeom prst="rect">
            <a:avLst/>
          </a:prstGeom>
        </p:spPr>
      </p:pic>
      <p:pic>
        <p:nvPicPr>
          <p:cNvPr id="10" name="Resim 10" descr="kişi, genç, oğlan, çocuk içeren bir resim&#10;&#10;Çok yüksek güvenilirlikle oluşturulmuş açıklama">
            <a:extLst>
              <a:ext uri="{FF2B5EF4-FFF2-40B4-BE49-F238E27FC236}">
                <a16:creationId xmlns:a16="http://schemas.microsoft.com/office/drawing/2014/main" id="{D4584EBF-164D-4CCE-AF0E-36F3A12E0629}"/>
              </a:ext>
            </a:extLst>
          </p:cNvPr>
          <p:cNvPicPr>
            <a:picLocks noChangeAspect="1"/>
          </p:cNvPicPr>
          <p:nvPr/>
        </p:nvPicPr>
        <p:blipFill>
          <a:blip r:embed="rId5"/>
          <a:stretch>
            <a:fillRect/>
          </a:stretch>
        </p:blipFill>
        <p:spPr>
          <a:xfrm>
            <a:off x="36095522" y="19561328"/>
            <a:ext cx="9876734" cy="7666217"/>
          </a:xfrm>
          <a:prstGeom prst="rect">
            <a:avLst/>
          </a:prstGeom>
        </p:spPr>
      </p:pic>
      <p:sp>
        <p:nvSpPr>
          <p:cNvPr id="11" name="Ok: Sağ 10">
            <a:extLst>
              <a:ext uri="{FF2B5EF4-FFF2-40B4-BE49-F238E27FC236}">
                <a16:creationId xmlns:a16="http://schemas.microsoft.com/office/drawing/2014/main" id="{9F7870AA-E44E-4B58-BA93-92F99E4EA3AC}"/>
              </a:ext>
            </a:extLst>
          </p:cNvPr>
          <p:cNvSpPr/>
          <p:nvPr/>
        </p:nvSpPr>
        <p:spPr>
          <a:xfrm>
            <a:off x="14133655" y="22087898"/>
            <a:ext cx="3061825" cy="16892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Ok: Sağ 11">
            <a:extLst>
              <a:ext uri="{FF2B5EF4-FFF2-40B4-BE49-F238E27FC236}">
                <a16:creationId xmlns:a16="http://schemas.microsoft.com/office/drawing/2014/main" id="{0BDB2487-AF88-47F6-8EA1-8CA8EDE48AB4}"/>
              </a:ext>
            </a:extLst>
          </p:cNvPr>
          <p:cNvSpPr/>
          <p:nvPr/>
        </p:nvSpPr>
        <p:spPr>
          <a:xfrm flipV="1">
            <a:off x="30324720" y="22125193"/>
            <a:ext cx="3378564" cy="16892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Metin kutusu 12">
            <a:extLst>
              <a:ext uri="{FF2B5EF4-FFF2-40B4-BE49-F238E27FC236}">
                <a16:creationId xmlns:a16="http://schemas.microsoft.com/office/drawing/2014/main" id="{A12405A9-F27F-466B-AE4D-9B7D758BB73A}"/>
              </a:ext>
            </a:extLst>
          </p:cNvPr>
          <p:cNvSpPr txBox="1"/>
          <p:nvPr/>
        </p:nvSpPr>
        <p:spPr>
          <a:xfrm>
            <a:off x="2239929" y="27983115"/>
            <a:ext cx="22486694" cy="176971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4400" b="1">
                <a:cs typeface="Calibri"/>
              </a:rPr>
              <a:t>MATERYAL VE YÖNTEMLER</a:t>
            </a:r>
          </a:p>
          <a:p>
            <a:r>
              <a:rPr lang="tr-TR" sz="4400">
                <a:ea typeface="+mn-lt"/>
                <a:cs typeface="+mn-lt"/>
              </a:rPr>
              <a:t> </a:t>
            </a:r>
            <a:r>
              <a:rPr lang="tr-TR" sz="4400" err="1">
                <a:latin typeface="Arial"/>
                <a:ea typeface="+mn-lt"/>
                <a:cs typeface="+mn-lt"/>
              </a:rPr>
              <a:t>Disleksi</a:t>
            </a:r>
            <a:r>
              <a:rPr lang="tr-TR" sz="4400">
                <a:latin typeface="Arial"/>
                <a:ea typeface="+mn-lt"/>
                <a:cs typeface="+mn-lt"/>
              </a:rPr>
              <a:t> eğitimlerinde sesbirim farkındalığı, kelime haznesi, okuma etkinlikleri ve dikkat etkinlikleri yer almaktadır. </a:t>
            </a:r>
            <a:r>
              <a:rPr lang="tr-TR" sz="4400" err="1">
                <a:latin typeface="Arial"/>
                <a:ea typeface="+mn-lt"/>
                <a:cs typeface="+mn-lt"/>
              </a:rPr>
              <a:t>Disleksi</a:t>
            </a:r>
            <a:r>
              <a:rPr lang="tr-TR" sz="4400">
                <a:latin typeface="Arial"/>
                <a:ea typeface="+mn-lt"/>
                <a:cs typeface="+mn-lt"/>
              </a:rPr>
              <a:t> eğitiminde eşli okuma tekniği, yeniden okunan gözde kitap tekniği, kayıt tekniği, kelime analizi tekniği, kelimeleri kutucuğa alma tekniği, kelime genişletme tekniği, sesbirim farkındalığı tekniği, alfabe tekrarı tekniği, tek kelime tekniği ve yanlış avcısı gibi birtakım teknikler kullanılmaktadır. Eşli okuma tekniğinde, çocuğun okuduğu yerler takip edilir. Çocuğun okuduğu yerleri tekrar okuması sağlanır. Yeniden okunan gözde kitap tekniğinde, çocuğun okuyabileceği düzeyde yazılarının az ve puntolarının büyük olduğu bir kitap belirlenir. Çocuğun bu kitabı yeniden okuması teşvik edilir. Kayıt tekniğinde, çocuğun sesli okuma yapması kaydedilir. Telefon ve ses kayıt cihazları bunun için kullanılabilir. Kelime analizi tekniği, çocuğun zorlandığı kelimeler belirlenerek, harflerin kodlanması sonra heceleme ve kelimelerin okunması aşamasından oluşmaktadır. Kelimeleri kutucuğu alma tekniğinde, kelimeler kutucuğa alınır. Çocuk kelimeleri resim gibi algılayıp hızlı bir şekilde okuyabilecektir. Kelime genişletme tekniğinde, az heceli kelimeleri başka hecelerle birleştirerek genişletmek esastır. Örneğin kitap sözcüğü belirlenir, buna –</a:t>
            </a:r>
            <a:r>
              <a:rPr lang="tr-TR" sz="4400" err="1">
                <a:latin typeface="Arial"/>
                <a:ea typeface="+mn-lt"/>
                <a:cs typeface="+mn-lt"/>
              </a:rPr>
              <a:t>çı</a:t>
            </a:r>
            <a:r>
              <a:rPr lang="tr-TR" sz="4400">
                <a:latin typeface="Arial"/>
                <a:ea typeface="+mn-lt"/>
                <a:cs typeface="+mn-lt"/>
              </a:rPr>
              <a:t> eki getirilerek kitapçı,- lar eki getirilerek kitapçılar, -da eki getirilerek kitapçılarda şeklinde genişletilebilir. Alfabe tekrarı tekniğinde, alfabedeki harfler kartlara yazılır. Çocukların A’dan Z’ye ve ters şekilde Z’den A’ya doğru bunları okuması istenir. Böylelikle çocuklar harfleri semboller biçiminde hızlı ve otomatik olarak öğrenecektir. Tek kelime tekniğinde, bir metinde sık geçen bir kelime belirlenir. Bu kelimeyi çocuğun okuması ve takip etmesi sağlanır. Böylelikle, çocuğun takip ve dikkat becerileri gelişecektir Yanlış avcı tekniğinde, uygulayıcı bir metni yanlış okur ve çocuktan bunu bulmasını ister. Aynı şekilde, yanlış okuyarak ya da mantıksız okuyarak çocuktan bunu tespit etmesini ister. Bu teknik ile çocuğu işitsel anlamda dikkati geliştirilmeye çalışılır.</a:t>
            </a:r>
          </a:p>
          <a:p>
            <a:endParaRPr lang="tr-TR" sz="4400">
              <a:ea typeface="+mn-lt"/>
              <a:cs typeface="+mn-lt"/>
            </a:endParaRPr>
          </a:p>
          <a:p>
            <a:endParaRPr lang="tr-TR" sz="4400">
              <a:ea typeface="+mn-lt"/>
              <a:cs typeface="+mn-lt"/>
            </a:endParaRPr>
          </a:p>
        </p:txBody>
      </p:sp>
      <p:sp>
        <p:nvSpPr>
          <p:cNvPr id="14" name="Metin kutusu 13">
            <a:extLst>
              <a:ext uri="{FF2B5EF4-FFF2-40B4-BE49-F238E27FC236}">
                <a16:creationId xmlns:a16="http://schemas.microsoft.com/office/drawing/2014/main" id="{A7FB4D52-BF74-4CB9-BCCB-C506C4AC9FE3}"/>
              </a:ext>
            </a:extLst>
          </p:cNvPr>
          <p:cNvSpPr txBox="1"/>
          <p:nvPr/>
        </p:nvSpPr>
        <p:spPr>
          <a:xfrm>
            <a:off x="2229370" y="15456365"/>
            <a:ext cx="26874167"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4000" b="1"/>
              <a:t>AMAÇ </a:t>
            </a:r>
            <a:endParaRPr lang="tr-TR" sz="4000" b="1">
              <a:cs typeface="Calibri" panose="020F0502020204030204"/>
            </a:endParaRPr>
          </a:p>
          <a:p>
            <a:r>
              <a:rPr lang="tr-TR" sz="3600">
                <a:latin typeface="Arial"/>
                <a:ea typeface="+mn-lt"/>
                <a:cs typeface="+mn-lt"/>
              </a:rPr>
              <a:t> </a:t>
            </a:r>
            <a:r>
              <a:rPr lang="tr-TR" sz="4400">
                <a:latin typeface="Arial"/>
                <a:ea typeface="+mn-lt"/>
                <a:cs typeface="+mn-lt"/>
              </a:rPr>
              <a:t>Erken tanı da veli ve </a:t>
            </a:r>
            <a:r>
              <a:rPr lang="tr-TR" sz="4400" err="1">
                <a:latin typeface="Arial"/>
                <a:ea typeface="+mn-lt"/>
                <a:cs typeface="+mn-lt"/>
              </a:rPr>
              <a:t>ögretmenlerdeki</a:t>
            </a:r>
            <a:r>
              <a:rPr lang="tr-TR" sz="4400">
                <a:latin typeface="Arial"/>
                <a:ea typeface="+mn-lt"/>
                <a:cs typeface="+mn-lt"/>
              </a:rPr>
              <a:t> farkındalık ile mümkündür. Soruna yaklaşımda okul, aile, </a:t>
            </a:r>
            <a:r>
              <a:rPr lang="tr-TR" sz="4400" err="1">
                <a:latin typeface="Arial"/>
                <a:ea typeface="+mn-lt"/>
                <a:cs typeface="+mn-lt"/>
              </a:rPr>
              <a:t>psikolog,psikiyatrist</a:t>
            </a:r>
            <a:r>
              <a:rPr lang="tr-TR" sz="4400">
                <a:latin typeface="Arial"/>
                <a:ea typeface="+mn-lt"/>
                <a:cs typeface="+mn-lt"/>
              </a:rPr>
              <a:t> ve özel eğitim uzmanı işbirliği gereklidir. Çocuğun güçlük çektiği alana özel </a:t>
            </a:r>
            <a:r>
              <a:rPr lang="tr-TR" sz="4400" err="1">
                <a:latin typeface="Arial"/>
                <a:ea typeface="+mn-lt"/>
                <a:cs typeface="+mn-lt"/>
              </a:rPr>
              <a:t>sözel,işitsel</a:t>
            </a:r>
            <a:r>
              <a:rPr lang="tr-TR" sz="4400">
                <a:latin typeface="Arial"/>
                <a:ea typeface="+mn-lt"/>
                <a:cs typeface="+mn-lt"/>
              </a:rPr>
              <a:t> ve görsel eğitim </a:t>
            </a:r>
            <a:r>
              <a:rPr lang="tr-TR" sz="4400" err="1">
                <a:latin typeface="Arial"/>
                <a:ea typeface="+mn-lt"/>
                <a:cs typeface="+mn-lt"/>
              </a:rPr>
              <a:t>metodları</a:t>
            </a:r>
            <a:r>
              <a:rPr lang="tr-TR" sz="4400">
                <a:latin typeface="Arial"/>
                <a:ea typeface="+mn-lt"/>
                <a:cs typeface="+mn-lt"/>
              </a:rPr>
              <a:t> seçilmeli, özel geliştirilmiş bilgisayar programlarından yararlanılmalı, yazarken klavye kullanımı gibi yöntemler kullanılmalı, ayrıca bilgiyi ölçmede yazılı yerine sözlü sınav, çoktan seçmeli test gibi uygulamalara yer verilmelidir.</a:t>
            </a:r>
          </a:p>
        </p:txBody>
      </p:sp>
      <p:sp>
        <p:nvSpPr>
          <p:cNvPr id="7" name="Metin kutusu 6">
            <a:extLst>
              <a:ext uri="{FF2B5EF4-FFF2-40B4-BE49-F238E27FC236}">
                <a16:creationId xmlns:a16="http://schemas.microsoft.com/office/drawing/2014/main" id="{EA1E1EE8-F5B0-435B-9635-5ED8961E0D8F}"/>
              </a:ext>
            </a:extLst>
          </p:cNvPr>
          <p:cNvSpPr txBox="1"/>
          <p:nvPr/>
        </p:nvSpPr>
        <p:spPr>
          <a:xfrm>
            <a:off x="2259583" y="46469072"/>
            <a:ext cx="11951113"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4000" b="1">
                <a:ea typeface="+mn-lt"/>
                <a:cs typeface="+mn-lt"/>
              </a:rPr>
              <a:t>KAYNAKÇA</a:t>
            </a:r>
          </a:p>
          <a:p>
            <a:pPr algn="l"/>
            <a:r>
              <a:rPr lang="tr-TR" sz="2000">
                <a:ea typeface="+mn-lt"/>
                <a:cs typeface="+mn-lt"/>
                <a:hlinkClick r:id="rId6"/>
              </a:rPr>
              <a:t>https://basamakozelegitim.com/disleksi/disleksi-egitimi/</a:t>
            </a:r>
            <a:endParaRPr lang="tr-TR" sz="2000">
              <a:ea typeface="+mn-lt"/>
              <a:cs typeface="+mn-lt"/>
            </a:endParaRPr>
          </a:p>
          <a:p>
            <a:r>
              <a:rPr lang="tr-TR" sz="2000">
                <a:ea typeface="+mn-lt"/>
                <a:cs typeface="+mn-lt"/>
                <a:hlinkClick r:id="rId7"/>
              </a:rPr>
              <a:t>https://www.mentalup.net/blog/disleksi-okuma-ve-ogrenme-bozuklugu</a:t>
            </a:r>
            <a:endParaRPr lang="tr-TR" sz="2000">
              <a:ea typeface="+mn-lt"/>
              <a:cs typeface="+mn-lt"/>
            </a:endParaRPr>
          </a:p>
          <a:p>
            <a:r>
              <a:rPr lang="tr-TR" sz="2000">
                <a:ea typeface="+mn-lt"/>
                <a:cs typeface="+mn-lt"/>
              </a:rPr>
              <a:t>Mentalup.net</a:t>
            </a:r>
          </a:p>
          <a:p>
            <a:r>
              <a:rPr lang="tr-TR" sz="2000">
                <a:ea typeface="+mn-lt"/>
                <a:cs typeface="+mn-lt"/>
                <a:hlinkClick r:id="rId8"/>
              </a:rPr>
              <a:t>https://www.gazeteduvar.com.tr/</a:t>
            </a:r>
            <a:endParaRPr lang="tr-TR" sz="2000">
              <a:ea typeface="+mn-lt"/>
              <a:cs typeface="+mn-lt"/>
            </a:endParaRPr>
          </a:p>
          <a:p>
            <a:r>
              <a:rPr lang="tr-TR" sz="2000">
                <a:ea typeface="+mn-lt"/>
                <a:cs typeface="+mn-lt"/>
                <a:hlinkClick r:id="rId9"/>
              </a:rPr>
              <a:t>https://www.psikiyatricocuk.com/ogrenme-bozuklugu-disleksi-olcumu/</a:t>
            </a:r>
            <a:endParaRPr lang="tr-TR" sz="2000"/>
          </a:p>
        </p:txBody>
      </p:sp>
      <p:sp>
        <p:nvSpPr>
          <p:cNvPr id="16" name="Ok: Aşağı 15">
            <a:extLst>
              <a:ext uri="{FF2B5EF4-FFF2-40B4-BE49-F238E27FC236}">
                <a16:creationId xmlns:a16="http://schemas.microsoft.com/office/drawing/2014/main" id="{6CAA35F3-D11C-48F0-8DE0-C86453D768CD}"/>
              </a:ext>
            </a:extLst>
          </p:cNvPr>
          <p:cNvSpPr/>
          <p:nvPr/>
        </p:nvSpPr>
        <p:spPr>
          <a:xfrm>
            <a:off x="39737575" y="28766503"/>
            <a:ext cx="1529843" cy="27998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7" name="Resim 18" descr="sürüngen, dinozor, hayvan içeren bir resim&#10;&#10;Çok yüksek güvenilirlikle oluşturulmuş açıklama">
            <a:extLst>
              <a:ext uri="{FF2B5EF4-FFF2-40B4-BE49-F238E27FC236}">
                <a16:creationId xmlns:a16="http://schemas.microsoft.com/office/drawing/2014/main" id="{09FB7044-23DC-4E46-AA7C-CADD08ACE01D}"/>
              </a:ext>
            </a:extLst>
          </p:cNvPr>
          <p:cNvPicPr>
            <a:picLocks noChangeAspect="1"/>
          </p:cNvPicPr>
          <p:nvPr/>
        </p:nvPicPr>
        <p:blipFill>
          <a:blip r:embed="rId10"/>
          <a:stretch>
            <a:fillRect/>
          </a:stretch>
        </p:blipFill>
        <p:spPr>
          <a:xfrm>
            <a:off x="25604143" y="34662358"/>
            <a:ext cx="24809464" cy="11021819"/>
          </a:xfrm>
          <a:prstGeom prst="rect">
            <a:avLst/>
          </a:prstGeom>
        </p:spPr>
      </p:pic>
      <p:sp>
        <p:nvSpPr>
          <p:cNvPr id="19" name="Metin kutusu 18">
            <a:extLst>
              <a:ext uri="{FF2B5EF4-FFF2-40B4-BE49-F238E27FC236}">
                <a16:creationId xmlns:a16="http://schemas.microsoft.com/office/drawing/2014/main" id="{87E84648-BF53-4E1A-831F-CFFA6F37C828}"/>
              </a:ext>
            </a:extLst>
          </p:cNvPr>
          <p:cNvSpPr txBox="1"/>
          <p:nvPr/>
        </p:nvSpPr>
        <p:spPr>
          <a:xfrm>
            <a:off x="15996343" y="4968756"/>
            <a:ext cx="10165773"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4000" dirty="0">
                <a:latin typeface="Arial Black"/>
                <a:cs typeface="Calibri"/>
              </a:rPr>
              <a:t>DANIŞMAN: Prof. Dr. Yüksel ABALI</a:t>
            </a:r>
          </a:p>
        </p:txBody>
      </p:sp>
    </p:spTree>
    <p:extLst>
      <p:ext uri="{BB962C8B-B14F-4D97-AF65-F5344CB8AC3E}">
        <p14:creationId xmlns:p14="http://schemas.microsoft.com/office/powerpoint/2010/main" val="33069244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Words>
  <Application>Microsoft Office PowerPoint</Application>
  <PresentationFormat>Özel</PresentationFormat>
  <Paragraphs>17</Paragraphs>
  <Slides>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vt:i4>
      </vt:variant>
    </vt:vector>
  </HeadingPairs>
  <TitlesOfParts>
    <vt:vector size="6" baseType="lpstr">
      <vt:lpstr>Arial</vt:lpstr>
      <vt:lpstr>Arial Black</vt:lpstr>
      <vt:lpstr>Calibri</vt:lpstr>
      <vt:lpstr>Calibri Light</vt:lpstr>
      <vt:lpstr>Office Theme</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
  <cp:revision>47</cp:revision>
  <dcterms:created xsi:type="dcterms:W3CDTF">2020-04-13T20:13:13Z</dcterms:created>
  <dcterms:modified xsi:type="dcterms:W3CDTF">2020-05-29T10:40:48Z</dcterms:modified>
</cp:coreProperties>
</file>